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E425C2-BADE-4B4E-A2C4-4FCD3D4D97B7}">
  <a:tblStyle styleId="{8AE425C2-BADE-4B4E-A2C4-4FCD3D4D97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La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60dd4d77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60dd4d77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a9a3e2ad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a9a3e2ad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a9a3e2ad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a9a3e2ad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5979162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a5979162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9a9a3e2ad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9a9a3e2ad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9a9a3e2ad8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9a9a3e2ad8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ab22021c9a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ab22021c9a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60dd4d77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660dd4d77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a9a3e2a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9a9a3e2a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a9a3e2ad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a9a3e2ad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b2a19733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b2a19733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9a9a3e2ad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9a9a3e2ad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a9a3e2ad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a9a3e2ad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ec7eb74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9ec7eb74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9a9a3e2ad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9a9a3e2ad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Improving Animal Adoption Through Machine Learning</a:t>
            </a:r>
            <a:endParaRPr sz="3000"/>
          </a:p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Capstone Project By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Oswaldo Olivo, Pradeep Chelpati, Krishnaprasad Kongoorppalli</a:t>
            </a:r>
            <a:endParaRPr sz="2400">
              <a:solidFill>
                <a:srgbClr val="FFF2CC"/>
              </a:solidFill>
            </a:endParaRPr>
          </a:p>
        </p:txBody>
      </p:sp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525" y="1908075"/>
            <a:ext cx="2085467" cy="168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150" y="1926725"/>
            <a:ext cx="2085475" cy="16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idx="4294967295" type="title"/>
          </p:nvPr>
        </p:nvSpPr>
        <p:spPr>
          <a:xfrm>
            <a:off x="3833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Image Quality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2" name="Google Shape;192;p34"/>
          <p:cNvSpPr txBox="1"/>
          <p:nvPr>
            <p:ph idx="4294967295" type="title"/>
          </p:nvPr>
        </p:nvSpPr>
        <p:spPr>
          <a:xfrm>
            <a:off x="350850" y="980025"/>
            <a:ext cx="84423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Potential feedback: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Retake a picture.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Remove the blurriest picture.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Replace the profile picture with a better picture from the set.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4550" y="3266691"/>
            <a:ext cx="1839325" cy="133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975" y="3266687"/>
            <a:ext cx="1835950" cy="13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25" y="3243625"/>
            <a:ext cx="1835949" cy="13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6025" y="3243627"/>
            <a:ext cx="1839325" cy="13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/>
          <p:nvPr/>
        </p:nvSpPr>
        <p:spPr>
          <a:xfrm>
            <a:off x="178850" y="1050775"/>
            <a:ext cx="7146900" cy="364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idx="4294967295" type="title"/>
          </p:nvPr>
        </p:nvSpPr>
        <p:spPr>
          <a:xfrm>
            <a:off x="383375" y="331150"/>
            <a:ext cx="7091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Integration Architecture</a:t>
            </a:r>
            <a:endParaRPr sz="2400"/>
          </a:p>
        </p:txBody>
      </p:sp>
      <p:sp>
        <p:nvSpPr>
          <p:cNvPr id="203" name="Google Shape;203;p35"/>
          <p:cNvSpPr/>
          <p:nvPr/>
        </p:nvSpPr>
        <p:spPr>
          <a:xfrm>
            <a:off x="834650" y="1475550"/>
            <a:ext cx="5246400" cy="10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/>
          <p:nvPr/>
        </p:nvSpPr>
        <p:spPr>
          <a:xfrm>
            <a:off x="834650" y="2991725"/>
            <a:ext cx="5246400" cy="1096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5"/>
          <p:cNvSpPr txBox="1"/>
          <p:nvPr/>
        </p:nvSpPr>
        <p:spPr>
          <a:xfrm rot="-5400000">
            <a:off x="-70225" y="3357850"/>
            <a:ext cx="11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Back end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 rot="-5400000">
            <a:off x="-70225" y="1847425"/>
            <a:ext cx="11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Front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end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1080575" y="1587350"/>
            <a:ext cx="4538400" cy="31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Layer</a:t>
            </a: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1080575" y="2090000"/>
            <a:ext cx="4538400" cy="31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API Service</a:t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2772275" y="3200200"/>
            <a:ext cx="825900" cy="7155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Model.pkl</a:t>
            </a:r>
            <a:endParaRPr b="1" sz="1100"/>
          </a:p>
        </p:txBody>
      </p:sp>
      <p:sp>
        <p:nvSpPr>
          <p:cNvPr id="210" name="Google Shape;210;p35"/>
          <p:cNvSpPr/>
          <p:nvPr/>
        </p:nvSpPr>
        <p:spPr>
          <a:xfrm rot="-5400000">
            <a:off x="3081525" y="2740788"/>
            <a:ext cx="387600" cy="81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 txBox="1"/>
          <p:nvPr/>
        </p:nvSpPr>
        <p:spPr>
          <a:xfrm>
            <a:off x="3430500" y="2634775"/>
            <a:ext cx="128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 (Restful call)</a:t>
            </a:r>
            <a:endParaRPr sz="1000"/>
          </a:p>
        </p:txBody>
      </p:sp>
      <p:pic>
        <p:nvPicPr>
          <p:cNvPr descr="Python icon - Free download on Iconfinder"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863" y="3428075"/>
            <a:ext cx="584399" cy="584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ngular icon" id="213" name="Google Shape;2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500" y="1587350"/>
            <a:ext cx="295372" cy="31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WS icon" id="214" name="Google Shape;21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475" y="1099150"/>
            <a:ext cx="825900" cy="82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lask icon" id="215" name="Google Shape;21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2125" y="3428075"/>
            <a:ext cx="547250" cy="547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vanced Load Balancer, Web Server, &amp; Reverse Proxy - NGINX" id="216" name="Google Shape;21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95176" y="1966450"/>
            <a:ext cx="345676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/>
        </p:nvSpPr>
        <p:spPr>
          <a:xfrm>
            <a:off x="190425" y="4713000"/>
            <a:ext cx="675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URL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 http://animaladoptionucberkeley.s3-website.us-east-1.amazonaws.com/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1657775" y="3200200"/>
            <a:ext cx="825900" cy="715500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/>
              <a:t>Blurriness Svc</a:t>
            </a:r>
            <a:endParaRPr b="1" sz="600"/>
          </a:p>
        </p:txBody>
      </p:sp>
      <p:sp>
        <p:nvSpPr>
          <p:cNvPr id="219" name="Google Shape;219;p35"/>
          <p:cNvSpPr/>
          <p:nvPr/>
        </p:nvSpPr>
        <p:spPr>
          <a:xfrm>
            <a:off x="7730775" y="1626300"/>
            <a:ext cx="1233600" cy="76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Petfinder API</a:t>
            </a:r>
            <a:endParaRPr/>
          </a:p>
        </p:txBody>
      </p:sp>
      <p:sp>
        <p:nvSpPr>
          <p:cNvPr id="220" name="Google Shape;220;p35"/>
          <p:cNvSpPr/>
          <p:nvPr/>
        </p:nvSpPr>
        <p:spPr>
          <a:xfrm>
            <a:off x="6081050" y="1900250"/>
            <a:ext cx="1649700" cy="81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 txBox="1"/>
          <p:nvPr/>
        </p:nvSpPr>
        <p:spPr>
          <a:xfrm>
            <a:off x="6289575" y="1951750"/>
            <a:ext cx="128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 (Restful call)</a:t>
            </a:r>
            <a:endParaRPr sz="1000"/>
          </a:p>
        </p:txBody>
      </p:sp>
      <p:sp>
        <p:nvSpPr>
          <p:cNvPr id="222" name="Google Shape;222;p35"/>
          <p:cNvSpPr txBox="1"/>
          <p:nvPr/>
        </p:nvSpPr>
        <p:spPr>
          <a:xfrm>
            <a:off x="6682825" y="4646875"/>
            <a:ext cx="1916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Sample Data: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id: </a:t>
            </a:r>
            <a:r>
              <a:rPr lang="en" sz="800">
                <a:solidFill>
                  <a:schemeClr val="dk2"/>
                </a:solidFill>
              </a:rPr>
              <a:t>59069831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id: </a:t>
            </a:r>
            <a:r>
              <a:rPr lang="en" sz="800">
                <a:solidFill>
                  <a:schemeClr val="dk2"/>
                </a:solidFill>
              </a:rPr>
              <a:t>57441810</a:t>
            </a:r>
            <a:endParaRPr sz="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idx="4294967295" type="title"/>
          </p:nvPr>
        </p:nvSpPr>
        <p:spPr>
          <a:xfrm>
            <a:off x="383375" y="331150"/>
            <a:ext cx="7091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UI Flow</a:t>
            </a:r>
            <a:endParaRPr sz="2400"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75" y="1099150"/>
            <a:ext cx="2328627" cy="168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399" y="1968850"/>
            <a:ext cx="2500649" cy="25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>
            <p:ph idx="4294967295" type="title"/>
          </p:nvPr>
        </p:nvSpPr>
        <p:spPr>
          <a:xfrm>
            <a:off x="126700" y="1483275"/>
            <a:ext cx="573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300">
                <a:solidFill>
                  <a:schemeClr val="dk1"/>
                </a:solidFill>
              </a:rPr>
              <a:t>1</a:t>
            </a:r>
            <a:endParaRPr sz="3100"/>
          </a:p>
        </p:txBody>
      </p:sp>
      <p:sp>
        <p:nvSpPr>
          <p:cNvPr id="231" name="Google Shape;231;p36"/>
          <p:cNvSpPr txBox="1"/>
          <p:nvPr>
            <p:ph idx="4294967295" type="title"/>
          </p:nvPr>
        </p:nvSpPr>
        <p:spPr>
          <a:xfrm>
            <a:off x="1814275" y="2380900"/>
            <a:ext cx="573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2</a:t>
            </a:r>
            <a:endParaRPr sz="2400"/>
          </a:p>
        </p:txBody>
      </p:sp>
      <p:sp>
        <p:nvSpPr>
          <p:cNvPr id="232" name="Google Shape;232;p36"/>
          <p:cNvSpPr txBox="1"/>
          <p:nvPr>
            <p:ph idx="4294967295" type="title"/>
          </p:nvPr>
        </p:nvSpPr>
        <p:spPr>
          <a:xfrm>
            <a:off x="4680050" y="3148900"/>
            <a:ext cx="5739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3</a:t>
            </a:r>
            <a:endParaRPr sz="2400"/>
          </a:p>
        </p:txBody>
      </p:sp>
      <p:sp>
        <p:nvSpPr>
          <p:cNvPr id="233" name="Google Shape;233;p36"/>
          <p:cNvSpPr txBox="1"/>
          <p:nvPr/>
        </p:nvSpPr>
        <p:spPr>
          <a:xfrm>
            <a:off x="2876625" y="894250"/>
            <a:ext cx="60813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 enter the “Animal Id” into the search box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UI Screen displays the details and an ability for user to run the model and get the recommendations.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ato"/>
              <a:buAutoNum type="arabicPeriod"/>
            </a:pPr>
            <a:r>
              <a:rPr lang="en" sz="11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Final screen provides image analysis and Adoption Timeframe</a:t>
            </a:r>
            <a:endParaRPr sz="11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9275" y="2786325"/>
            <a:ext cx="3943175" cy="213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idx="4294967295" type="title"/>
          </p:nvPr>
        </p:nvSpPr>
        <p:spPr>
          <a:xfrm>
            <a:off x="383375" y="331150"/>
            <a:ext cx="7091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Results</a:t>
            </a:r>
            <a:endParaRPr sz="2400"/>
          </a:p>
        </p:txBody>
      </p:sp>
      <p:sp>
        <p:nvSpPr>
          <p:cNvPr id="240" name="Google Shape;240;p37"/>
          <p:cNvSpPr txBox="1"/>
          <p:nvPr>
            <p:ph idx="4294967295" type="title"/>
          </p:nvPr>
        </p:nvSpPr>
        <p:spPr>
          <a:xfrm>
            <a:off x="350850" y="980025"/>
            <a:ext cx="84423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41" name="Google Shape;241;p37"/>
          <p:cNvGraphicFramePr/>
          <p:nvPr/>
        </p:nvGraphicFramePr>
        <p:xfrm>
          <a:off x="4103225" y="21118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{8AE425C2-BADE-4B4E-A2C4-4FCD3D4D97B7}</a:tableStyleId>
              </a:tblPr>
              <a:tblGrid>
                <a:gridCol w="1649800"/>
                <a:gridCol w="16498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Features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(F1, Acc, Recall)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(0.28, 0.32</a:t>
                      </a:r>
                      <a:r>
                        <a:rPr lang="en"/>
                        <a:t> 0.28)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(0.08, 0.28, 0.2)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Bernoulli NB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(0.15, 0.29, 0.21)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Gaussian NB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(0.26, 0.31, 0.26)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MLP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(0.11, 0.29, 0.2)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KNN(N=6)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(0.24, 0.28, 0.24)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Bag + Extra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(0.30, 0.36, 0.30)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Random Forest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(0.33, 0.42, 0.34)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Gradient B DT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(0.31, 0.38, 0.31)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Ada 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(0.29, 0.39, 0.30)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Bag + DT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(0.32, 0.37, 0.31)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01" y="1306075"/>
            <a:ext cx="3259950" cy="3194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idx="4294967295" type="title"/>
          </p:nvPr>
        </p:nvSpPr>
        <p:spPr>
          <a:xfrm>
            <a:off x="383375" y="331150"/>
            <a:ext cx="7091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Conclusions</a:t>
            </a:r>
            <a:endParaRPr sz="2400"/>
          </a:p>
        </p:txBody>
      </p:sp>
      <p:sp>
        <p:nvSpPr>
          <p:cNvPr id="248" name="Google Shape;248;p38"/>
          <p:cNvSpPr txBox="1"/>
          <p:nvPr>
            <p:ph idx="4294967295" type="title"/>
          </p:nvPr>
        </p:nvSpPr>
        <p:spPr>
          <a:xfrm>
            <a:off x="350850" y="980025"/>
            <a:ext cx="84423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Age and breed are important, but sentiment and picture blurriness are statistically significant.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General suggestions: write short descriptions with either neutral or positive sentiment. Replace blurry images.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We have  provide feedback to BFAF at Salt Lake City for 11 out of their 88 pets.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150" y="2827625"/>
            <a:ext cx="2769900" cy="20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idx="4294967295" type="title"/>
          </p:nvPr>
        </p:nvSpPr>
        <p:spPr>
          <a:xfrm>
            <a:off x="383375" y="331150"/>
            <a:ext cx="7091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Individual Contributions</a:t>
            </a:r>
            <a:endParaRPr sz="2400"/>
          </a:p>
        </p:txBody>
      </p:sp>
      <p:sp>
        <p:nvSpPr>
          <p:cNvPr id="255" name="Google Shape;255;p39"/>
          <p:cNvSpPr txBox="1"/>
          <p:nvPr>
            <p:ph idx="4294967295" type="title"/>
          </p:nvPr>
        </p:nvSpPr>
        <p:spPr>
          <a:xfrm>
            <a:off x="350850" y="980025"/>
            <a:ext cx="84423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Krishna: EDA, ML Model improvement, features related to image coverage and confidence scores.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Oswaldo: ML Model improvement, sentiment analysis features, image blurriness feature, Best Friends Animal Society collaboration.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Pradeep:  Implementation of App UI and Petfinder integration, app deployment, implementation of profile feedback, image blurriness feature.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idx="4294967295" type="title"/>
          </p:nvPr>
        </p:nvSpPr>
        <p:spPr>
          <a:xfrm>
            <a:off x="3833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Problem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6" name="Google Shape;126;p26"/>
          <p:cNvSpPr txBox="1"/>
          <p:nvPr>
            <p:ph idx="4294967295" type="title"/>
          </p:nvPr>
        </p:nvSpPr>
        <p:spPr>
          <a:xfrm>
            <a:off x="350850" y="980025"/>
            <a:ext cx="84423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Every year, more than one million adoptable animals get euthanized due to lack of space or funding.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Shelters use social media sites such as Facebook or Instagram, and dedicated adoption websites such as PetFinder to post pet profiles to facilitate adoption.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But it’s difficult to figure out how to write a profile that gets animals adopted successfully.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025" y="2997200"/>
            <a:ext cx="3568950" cy="214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4294967295" type="title"/>
          </p:nvPr>
        </p:nvSpPr>
        <p:spPr>
          <a:xfrm>
            <a:off x="3833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Approach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3" name="Google Shape;133;p27"/>
          <p:cNvSpPr txBox="1"/>
          <p:nvPr>
            <p:ph idx="4294967295" type="title"/>
          </p:nvPr>
        </p:nvSpPr>
        <p:spPr>
          <a:xfrm>
            <a:off x="350850" y="980025"/>
            <a:ext cx="84423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Our goal to use a data-driven approach to predict pet adoption speeds, as well as provide suggestions for improving the pet profiles.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638" y="1757375"/>
            <a:ext cx="3792725" cy="31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/>
          <p:nvPr>
            <p:ph idx="4294967295" type="title"/>
          </p:nvPr>
        </p:nvSpPr>
        <p:spPr>
          <a:xfrm>
            <a:off x="3833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Data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0" name="Google Shape;140;p28"/>
          <p:cNvSpPr txBox="1"/>
          <p:nvPr>
            <p:ph idx="4294967295" type="title"/>
          </p:nvPr>
        </p:nvSpPr>
        <p:spPr>
          <a:xfrm>
            <a:off x="350850" y="980025"/>
            <a:ext cx="84423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PetFinder Kaggle competition provides a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datase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t for predicting adoption speeds for cat and dog profiles in Malaysia during 2019.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Categorical features from the dataset: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Type, Breed, Color, Size, Fur, Health status, State, Adoption speed (1day, 1 week, 1 month, 3 months, not adopted).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Numerical features from the dataset: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Age, Quantity, Fee.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Additional computed features: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Sentiment analysis (probabilities and magnitude), image quality (blurriness, animal ratio and confidence of animal identification).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25" y="3540700"/>
            <a:ext cx="7582549" cy="15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idx="4294967295" type="title"/>
          </p:nvPr>
        </p:nvSpPr>
        <p:spPr>
          <a:xfrm>
            <a:off x="383375" y="331150"/>
            <a:ext cx="65895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Promising Statistical Results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7" name="Google Shape;147;p29"/>
          <p:cNvSpPr txBox="1"/>
          <p:nvPr>
            <p:ph idx="4294967295" type="title"/>
          </p:nvPr>
        </p:nvSpPr>
        <p:spPr>
          <a:xfrm>
            <a:off x="350850" y="980025"/>
            <a:ext cx="84423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Sentiment analysis: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Hypothesis: Is there a statistically significant difference in the means of negative sentiment probabilities of adopted versus non-adopted pets?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Answer: Yes, with a p-value of 0.0045.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Insight: Adopted pets have descriptions with less negative sentiment.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Image analysis: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Hypothesis: Is there a statistically significant difference in the average blurriness of adopted versus non-adopted pets?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Answer: Yes, with a p-value of 2.29 * 10^(-25)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Insight: Adopted pets have less average blurriness in their pictures.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idx="4294967295" type="title"/>
          </p:nvPr>
        </p:nvSpPr>
        <p:spPr>
          <a:xfrm>
            <a:off x="3833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Sentiment Analysis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3" name="Google Shape;153;p30"/>
          <p:cNvSpPr txBox="1"/>
          <p:nvPr>
            <p:ph idx="4294967295" type="title"/>
          </p:nvPr>
        </p:nvSpPr>
        <p:spPr>
          <a:xfrm>
            <a:off x="350850" y="980025"/>
            <a:ext cx="84423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897103" y="14577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000000"/>
                </a:solidFill>
                <a:highlight>
                  <a:srgbClr val="FFFFFF"/>
                </a:highlight>
              </a:rPr>
              <a:t>This handsome yet cute boy is up for adoption. He is the most playful pal we've seen in our puppies. He loves to nibble on shoelaces , Chase you at such a young age. Imagine what a cute brat he will be when he grows. We are looking for a loving home for Hunter , one that will take care of him and give him the love that he needs. </a:t>
            </a:r>
            <a:endParaRPr i="1"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4147372" y="14577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000000"/>
                </a:solidFill>
                <a:highlight>
                  <a:srgbClr val="FFFFFF"/>
                </a:highlight>
              </a:rPr>
              <a:t>ve... she can obey wht command that u told her.. example shakeshand . sleep and eat .. command in english n tamil :).. she will bark if thr suspicius ppl... good for guard act like a male dog..she will sleept in mattres or cradle..whn she eat u can even touch her...we let her because no time to care she... so anyybody intrested to addopt plss call to.. im Mr.Tom..thx petfinder..</a:t>
            </a:r>
            <a:endParaRPr i="1"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highlight>
                  <a:srgbClr val="FFFFFF"/>
                </a:highlight>
              </a:rPr>
              <a:t>He was abandon by the owner to die.</a:t>
            </a:r>
            <a:endParaRPr i="1"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highlight>
                  <a:srgbClr val="FFFFFF"/>
                </a:highlight>
              </a:rPr>
              <a:t>Have no experience with puppies/dogs</a:t>
            </a:r>
            <a:endParaRPr i="1"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idx="4294967295" type="title"/>
          </p:nvPr>
        </p:nvSpPr>
        <p:spPr>
          <a:xfrm>
            <a:off x="3833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Sentiment Analysis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1" name="Google Shape;161;p31"/>
          <p:cNvSpPr txBox="1"/>
          <p:nvPr>
            <p:ph idx="4294967295" type="title"/>
          </p:nvPr>
        </p:nvSpPr>
        <p:spPr>
          <a:xfrm>
            <a:off x="350850" y="980025"/>
            <a:ext cx="84423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Potential Feedback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: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Point to negative sentences, and rewrite them.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Remove excessively negative sentences.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75" y="2670100"/>
            <a:ext cx="8240776" cy="4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75" y="3845400"/>
            <a:ext cx="8240775" cy="4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75" y="3351150"/>
            <a:ext cx="8240774" cy="4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idx="4294967295" type="title"/>
          </p:nvPr>
        </p:nvSpPr>
        <p:spPr>
          <a:xfrm>
            <a:off x="383375" y="331150"/>
            <a:ext cx="7091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Image analysis</a:t>
            </a:r>
            <a:endParaRPr sz="2400"/>
          </a:p>
        </p:txBody>
      </p:sp>
      <p:sp>
        <p:nvSpPr>
          <p:cNvPr id="170" name="Google Shape;170;p32"/>
          <p:cNvSpPr txBox="1"/>
          <p:nvPr>
            <p:ph idx="4294967295" type="title"/>
          </p:nvPr>
        </p:nvSpPr>
        <p:spPr>
          <a:xfrm>
            <a:off x="350850" y="1193875"/>
            <a:ext cx="41736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Image coverage: Ratio of pet face over total image size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Yolo v3 pretrained model was used to map the bounding boxes and get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confidence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on object classification.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Bounding Box width and heights were used to  get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coverage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Only profile image was considered for coverage analysis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362" y="534700"/>
            <a:ext cx="3638900" cy="26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775" y="2875000"/>
            <a:ext cx="3944075" cy="22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idx="4294967295" type="title"/>
          </p:nvPr>
        </p:nvSpPr>
        <p:spPr>
          <a:xfrm>
            <a:off x="383375" y="331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Image Quality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78" name="Google Shape;178;p33"/>
          <p:cNvSpPr txBox="1"/>
          <p:nvPr>
            <p:ph idx="4294967295" type="title"/>
          </p:nvPr>
        </p:nvSpPr>
        <p:spPr>
          <a:xfrm>
            <a:off x="350850" y="980025"/>
            <a:ext cx="4364100" cy="38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Blurriness is factored in as an image attribute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Laplacian Variance was used to understand blurriness impact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There was variation on the attribute based on the quality of images on different profile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33"/>
          <p:cNvSpPr txBox="1"/>
          <p:nvPr/>
        </p:nvSpPr>
        <p:spPr>
          <a:xfrm>
            <a:off x="5064975" y="2031225"/>
            <a:ext cx="43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Laplacian Variance of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245.57 vs 78.53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5231525" y="4238625"/>
            <a:ext cx="37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Laplacian Variance of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1299.29 vs </a:t>
            </a:r>
            <a:r>
              <a:rPr b="1"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301.19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525" y="361150"/>
            <a:ext cx="1726525" cy="16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200" y="361150"/>
            <a:ext cx="1726525" cy="16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175" y="2423018"/>
            <a:ext cx="1726525" cy="16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7200" y="2391725"/>
            <a:ext cx="1690276" cy="16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9125" y="3262700"/>
            <a:ext cx="1029800" cy="15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8900" y="3262700"/>
            <a:ext cx="1373791" cy="15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